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669075" cy="9926625"/>
  <p:embeddedFontLst>
    <p:embeddedFont>
      <p:font typeface="Palatino Linotype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72">
          <p15:clr>
            <a:srgbClr val="A4A3A4"/>
          </p15:clr>
        </p15:guide>
        <p15:guide id="4">
          <p15:clr>
            <a:srgbClr val="A4A3A4"/>
          </p15:clr>
        </p15:guide>
        <p15:guide id="5" pos="48">
          <p15:clr>
            <a:srgbClr val="A4A3A4"/>
          </p15:clr>
        </p15:guide>
        <p15:guide id="6" pos="96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hVkTShPMoKrIOk1KKU5u2RSSPr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8B48D68-66F5-410E-AC3C-A8E56901F485}">
  <a:tblStyle styleId="{C8B48D68-66F5-410E-AC3C-A8E56901F48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7E7"/>
          </a:solidFill>
        </a:fill>
      </a:tcStyle>
    </a:wholeTbl>
    <a:band1H>
      <a:tcTxStyle/>
      <a:tcStyle>
        <a:fill>
          <a:solidFill>
            <a:srgbClr val="CCCCCC"/>
          </a:solidFill>
        </a:fill>
      </a:tcStyle>
    </a:band1H>
    <a:band2H>
      <a:tcTxStyle/>
    </a:band2H>
    <a:band1V>
      <a:tcTxStyle/>
      <a:tcStyle>
        <a:fill>
          <a:solidFill>
            <a:srgbClr val="CCCC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144" orient="horz"/>
        <p:guide pos="72" orient="horz"/>
        <p:guide/>
        <p:guide pos="48"/>
        <p:guide pos="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PalatinoLinotype-bold.fntdata"/><Relationship Id="rId12" Type="http://schemas.openxmlformats.org/officeDocument/2006/relationships/slide" Target="slides/slide6.xml"/><Relationship Id="rId34" Type="http://schemas.openxmlformats.org/officeDocument/2006/relationships/font" Target="fonts/PalatinoLinotype-regular.fntdata"/><Relationship Id="rId15" Type="http://schemas.openxmlformats.org/officeDocument/2006/relationships/slide" Target="slides/slide9.xml"/><Relationship Id="rId37" Type="http://schemas.openxmlformats.org/officeDocument/2006/relationships/font" Target="fonts/PalatinoLinotype-boldItalic.fntdata"/><Relationship Id="rId14" Type="http://schemas.openxmlformats.org/officeDocument/2006/relationships/slide" Target="slides/slide8.xml"/><Relationship Id="rId36" Type="http://schemas.openxmlformats.org/officeDocument/2006/relationships/font" Target="fonts/PalatinoLinotype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p11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9" name="Google Shape;259;p12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71" name="Google Shape;271;p13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13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85" name="Google Shape;285;p14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Google Shape;286;p14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5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99" name="Google Shape;299;p15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15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6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12" name="Google Shape;312;p16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16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25" name="Google Shape;325;p17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Google Shape;326;p17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8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41" name="Google Shape;341;p18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p18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57" name="Google Shape;357;p19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Google Shape;358;p19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71" name="Google Shape;371;p20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Google Shape;372;p20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1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85" name="Google Shape;385;p21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6" name="Google Shape;386;p21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399" name="Google Shape;399;p22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Google Shape;400;p22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3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13" name="Google Shape;413;p23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Google Shape;414;p23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4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27" name="Google Shape;427;p24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8" name="Google Shape;428;p24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5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43" name="Google Shape;443;p25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4" name="Google Shape;444;p25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57" name="Google Shape;457;p26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8" name="Google Shape;458;p26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7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73" name="Google Shape;473;p27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" name="Google Shape;474;p27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35" name="Google Shape;135;p3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91" name="Google Shape;191;p7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04" name="Google Shape;204;p8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2" type="sldNum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26988" y="744538"/>
            <a:ext cx="6615112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685800" y="89773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371600" y="2214563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21" name="Google Shape;21;p29"/>
          <p:cNvSpPr txBox="1"/>
          <p:nvPr/>
        </p:nvSpPr>
        <p:spPr>
          <a:xfrm rot="-2362548">
            <a:off x="4622510" y="34218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75" name="Google Shape;75;p38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6" name="Google Shape;76;p38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9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9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9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83" name="Google Shape;83;p39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9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9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0"/>
          <p:cNvSpPr txBox="1"/>
          <p:nvPr>
            <p:ph idx="1" type="body"/>
          </p:nvPr>
        </p:nvSpPr>
        <p:spPr>
          <a:xfrm rot="5400000">
            <a:off x="3184326" y="-1927026"/>
            <a:ext cx="277534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9" name="Google Shape;89;p40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0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0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1"/>
          <p:cNvSpPr txBox="1"/>
          <p:nvPr>
            <p:ph type="title"/>
          </p:nvPr>
        </p:nvSpPr>
        <p:spPr>
          <a:xfrm rot="5400000">
            <a:off x="5973366" y="862013"/>
            <a:ext cx="336946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1"/>
          <p:cNvSpPr txBox="1"/>
          <p:nvPr>
            <p:ph idx="1" type="body"/>
          </p:nvPr>
        </p:nvSpPr>
        <p:spPr>
          <a:xfrm rot="5400000">
            <a:off x="1782366" y="-1119186"/>
            <a:ext cx="3369469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5" name="Google Shape;95;p41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1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41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 type="chart">
  <p:cSld name="CHAR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/>
          <p:nvPr>
            <p:ph idx="2" type="chart"/>
          </p:nvPr>
        </p:nvSpPr>
        <p:spPr>
          <a:xfrm>
            <a:off x="457200" y="800101"/>
            <a:ext cx="8229600" cy="2775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0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" type="body"/>
          </p:nvPr>
        </p:nvSpPr>
        <p:spPr>
          <a:xfrm>
            <a:off x="457200" y="800101"/>
            <a:ext cx="4038600" cy="2775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1" name="Google Shape;31;p31"/>
          <p:cNvSpPr txBox="1"/>
          <p:nvPr>
            <p:ph idx="2" type="body"/>
          </p:nvPr>
        </p:nvSpPr>
        <p:spPr>
          <a:xfrm>
            <a:off x="4648200" y="800101"/>
            <a:ext cx="4038600" cy="2775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2" name="Google Shape;32;p31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" type="body"/>
          </p:nvPr>
        </p:nvSpPr>
        <p:spPr>
          <a:xfrm>
            <a:off x="457200" y="800101"/>
            <a:ext cx="4038600" cy="2775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2" type="body"/>
          </p:nvPr>
        </p:nvSpPr>
        <p:spPr>
          <a:xfrm>
            <a:off x="4648200" y="800101"/>
            <a:ext cx="4038600" cy="2775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" type="body"/>
          </p:nvPr>
        </p:nvSpPr>
        <p:spPr>
          <a:xfrm>
            <a:off x="457200" y="800101"/>
            <a:ext cx="8229600" cy="2775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51" name="Google Shape;51;p34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7" name="Google Shape;57;p35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8" name="Google Shape;58;p35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9" name="Google Shape;59;p35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0" name="Google Shape;60;p35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5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457200" y="800101"/>
            <a:ext cx="8229600" cy="2775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6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jpg"/><Relationship Id="rId10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9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8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2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jpg"/><Relationship Id="rId10" Type="http://schemas.openxmlformats.org/officeDocument/2006/relationships/image" Target="../media/image13.jpg"/><Relationship Id="rId1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7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0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1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4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3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4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5.jp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jpg"/><Relationship Id="rId10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9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42.jp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youtube.com/watch?v=Wo93OV07ZbI&amp;t=1s" TargetMode="External"/><Relationship Id="rId10" Type="http://schemas.openxmlformats.org/officeDocument/2006/relationships/hyperlink" Target="https://www.youtube.com/watch?v=6Lv2u8wF870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://www.batilarelektromarket.com/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9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jp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6.png"/><Relationship Id="rId8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9050" y="-2143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104" name="Google Shape;10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9050" y="-2143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105" name="Google Shape;10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9050" y="-2143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106" name="Google Shape;10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9050" y="-21431"/>
            <a:ext cx="91821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3124200" y="332185"/>
            <a:ext cx="51054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600">
                <a:solidFill>
                  <a:srgbClr val="FF0080"/>
                </a:solidFill>
                <a:latin typeface="Arial"/>
                <a:ea typeface="Arial"/>
                <a:cs typeface="Arial"/>
                <a:sym typeface="Arial"/>
              </a:rPr>
              <a:t>WINTER</a:t>
            </a:r>
            <a:endParaRPr sz="9600">
              <a:solidFill>
                <a:srgbClr val="FF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3352800" y="1258491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Template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rd1" id="109" name="Google Shape;10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6512" y="-21432"/>
            <a:ext cx="91821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/>
          <p:nvPr/>
        </p:nvSpPr>
        <p:spPr>
          <a:xfrm>
            <a:off x="5715000" y="125017"/>
            <a:ext cx="1447800" cy="7548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2951820" y="1921853"/>
            <a:ext cx="50194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İZOÇEM</a:t>
            </a:r>
            <a:endParaRPr b="1" sz="4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0" y="369909"/>
            <a:ext cx="72728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Batılar Elektrik ve Elektromarket  &amp; Trakya Üniversitesi</a:t>
            </a:r>
            <a:endParaRPr b="1" sz="1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113" name="Google Shape;113;p1"/>
          <p:cNvCxnSpPr/>
          <p:nvPr/>
        </p:nvCxnSpPr>
        <p:spPr>
          <a:xfrm>
            <a:off x="2879812" y="1528428"/>
            <a:ext cx="0" cy="2062103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p1"/>
          <p:cNvSpPr txBox="1"/>
          <p:nvPr/>
        </p:nvSpPr>
        <p:spPr>
          <a:xfrm>
            <a:off x="2315769" y="4201913"/>
            <a:ext cx="45124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www.batilarelektromarket.com</a:t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2972966" y="2863439"/>
            <a:ext cx="50194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HAVAİ HATLAR İÇİN İZOLASYON ÇEMBERİ</a:t>
            </a:r>
            <a:endParaRPr b="1" sz="14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8341" y="1528428"/>
            <a:ext cx="1932959" cy="2063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41226" y="150308"/>
            <a:ext cx="1385975" cy="7383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2103279">
            <a:off x="1886383" y="3362709"/>
            <a:ext cx="875133" cy="437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233" name="Google Shape;2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234" name="Google Shape;23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235" name="Google Shape;23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236" name="Google Shape;236;p10"/>
          <p:cNvPicPr preferRelativeResize="0"/>
          <p:nvPr/>
        </p:nvPicPr>
        <p:blipFill rotWithShape="1">
          <a:blip r:embed="rId6">
            <a:alphaModFix/>
          </a:blip>
          <a:srcRect b="0" l="79668" r="0" t="0"/>
          <a:stretch/>
        </p:blipFill>
        <p:spPr>
          <a:xfrm>
            <a:off x="0" y="1"/>
            <a:ext cx="18669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237" name="Google Shape;237;p10"/>
          <p:cNvPicPr preferRelativeResize="0"/>
          <p:nvPr/>
        </p:nvPicPr>
        <p:blipFill rotWithShape="1">
          <a:blip r:embed="rId7">
            <a:alphaModFix/>
          </a:blip>
          <a:srcRect b="0" l="80498" r="0" t="0"/>
          <a:stretch/>
        </p:blipFill>
        <p:spPr>
          <a:xfrm>
            <a:off x="0" y="1"/>
            <a:ext cx="17907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0"/>
          <p:cNvSpPr/>
          <p:nvPr/>
        </p:nvSpPr>
        <p:spPr>
          <a:xfrm>
            <a:off x="1295636" y="303498"/>
            <a:ext cx="678885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Özellikler / Hava Şartları</a:t>
            </a:r>
            <a:endParaRPr sz="1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39" name="Google Shape;239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02449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0" name="Google Shape;240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10760" y="1041888"/>
            <a:ext cx="6084676" cy="3624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246" name="Google Shape;24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247" name="Google Shape;24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248" name="Google Shape;24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249" name="Google Shape;249;p11"/>
          <p:cNvPicPr preferRelativeResize="0"/>
          <p:nvPr/>
        </p:nvPicPr>
        <p:blipFill rotWithShape="1">
          <a:blip r:embed="rId6">
            <a:alphaModFix/>
          </a:blip>
          <a:srcRect b="0" l="79668" r="0" t="0"/>
          <a:stretch/>
        </p:blipFill>
        <p:spPr>
          <a:xfrm>
            <a:off x="0" y="1"/>
            <a:ext cx="18669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250" name="Google Shape;250;p11"/>
          <p:cNvPicPr preferRelativeResize="0"/>
          <p:nvPr/>
        </p:nvPicPr>
        <p:blipFill rotWithShape="1">
          <a:blip r:embed="rId7">
            <a:alphaModFix/>
          </a:blip>
          <a:srcRect b="0" l="80498" r="0" t="0"/>
          <a:stretch/>
        </p:blipFill>
        <p:spPr>
          <a:xfrm>
            <a:off x="0" y="1"/>
            <a:ext cx="17907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1"/>
          <p:cNvSpPr/>
          <p:nvPr/>
        </p:nvSpPr>
        <p:spPr>
          <a:xfrm>
            <a:off x="1295636" y="303498"/>
            <a:ext cx="678885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Özellikler / Hava Şartları</a:t>
            </a:r>
            <a:endParaRPr sz="1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52" name="Google Shape;252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02449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3" name="Google Shape;253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90689" y="2931790"/>
            <a:ext cx="2423519" cy="183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82405" y="1342028"/>
            <a:ext cx="4394646" cy="316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789620" y="1031637"/>
            <a:ext cx="2424588" cy="1890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261" name="Google Shape;26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262" name="Google Shape;26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263" name="Google Shape;26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264" name="Google Shape;264;p12"/>
          <p:cNvPicPr preferRelativeResize="0"/>
          <p:nvPr/>
        </p:nvPicPr>
        <p:blipFill rotWithShape="1">
          <a:blip r:embed="rId6">
            <a:alphaModFix/>
          </a:blip>
          <a:srcRect b="0" l="79668" r="0" t="0"/>
          <a:stretch/>
        </p:blipFill>
        <p:spPr>
          <a:xfrm>
            <a:off x="0" y="1"/>
            <a:ext cx="18669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265" name="Google Shape;265;p12"/>
          <p:cNvPicPr preferRelativeResize="0"/>
          <p:nvPr/>
        </p:nvPicPr>
        <p:blipFill rotWithShape="1">
          <a:blip r:embed="rId7">
            <a:alphaModFix/>
          </a:blip>
          <a:srcRect b="0" l="80498" r="0" t="0"/>
          <a:stretch/>
        </p:blipFill>
        <p:spPr>
          <a:xfrm>
            <a:off x="0" y="1"/>
            <a:ext cx="17907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/>
          <p:nvPr/>
        </p:nvSpPr>
        <p:spPr>
          <a:xfrm>
            <a:off x="1295636" y="303498"/>
            <a:ext cx="678885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Özellikler / Elektriksel</a:t>
            </a:r>
            <a:endParaRPr sz="1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67" name="Google Shape;267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02449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8" name="Google Shape;268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21940" y="1092741"/>
            <a:ext cx="5243277" cy="363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274" name="Google Shape;27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275" name="Google Shape;27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276" name="Google Shape;27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277" name="Google Shape;277;p13"/>
          <p:cNvPicPr preferRelativeResize="0"/>
          <p:nvPr/>
        </p:nvPicPr>
        <p:blipFill rotWithShape="1">
          <a:blip r:embed="rId6">
            <a:alphaModFix/>
          </a:blip>
          <a:srcRect b="0" l="79668" r="0" t="0"/>
          <a:stretch/>
        </p:blipFill>
        <p:spPr>
          <a:xfrm>
            <a:off x="0" y="1"/>
            <a:ext cx="18669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278" name="Google Shape;278;p13"/>
          <p:cNvPicPr preferRelativeResize="0"/>
          <p:nvPr/>
        </p:nvPicPr>
        <p:blipFill rotWithShape="1">
          <a:blip r:embed="rId7">
            <a:alphaModFix/>
          </a:blip>
          <a:srcRect b="0" l="80498" r="0" t="0"/>
          <a:stretch/>
        </p:blipFill>
        <p:spPr>
          <a:xfrm>
            <a:off x="0" y="1"/>
            <a:ext cx="17907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3"/>
          <p:cNvSpPr/>
          <p:nvPr/>
        </p:nvSpPr>
        <p:spPr>
          <a:xfrm>
            <a:off x="1295636" y="303498"/>
            <a:ext cx="678885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Özellikler / Elektriksel</a:t>
            </a:r>
            <a:endParaRPr sz="1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02449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1" name="Google Shape;281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14383" y="993343"/>
            <a:ext cx="3641793" cy="237736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82" name="Google Shape;282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45146" y="3463979"/>
            <a:ext cx="5807174" cy="129129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288" name="Google Shape;2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289" name="Google Shape;28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290" name="Google Shape;290;p14"/>
          <p:cNvPicPr preferRelativeResize="0"/>
          <p:nvPr/>
        </p:nvPicPr>
        <p:blipFill rotWithShape="1">
          <a:blip r:embed="rId5">
            <a:alphaModFix/>
          </a:blip>
          <a:srcRect b="0" l="80498" r="0" t="0"/>
          <a:stretch/>
        </p:blipFill>
        <p:spPr>
          <a:xfrm>
            <a:off x="0" y="1"/>
            <a:ext cx="17907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291" name="Google Shape;291;p14"/>
          <p:cNvPicPr preferRelativeResize="0"/>
          <p:nvPr/>
        </p:nvPicPr>
        <p:blipFill rotWithShape="1">
          <a:blip r:embed="rId6">
            <a:alphaModFix/>
          </a:blip>
          <a:srcRect b="0" l="81328" r="6224" t="0"/>
          <a:stretch/>
        </p:blipFill>
        <p:spPr>
          <a:xfrm>
            <a:off x="0" y="1"/>
            <a:ext cx="11430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292" name="Google Shape;292;p14"/>
          <p:cNvPicPr preferRelativeResize="0"/>
          <p:nvPr/>
        </p:nvPicPr>
        <p:blipFill rotWithShape="1">
          <a:blip r:embed="rId7">
            <a:alphaModFix/>
          </a:blip>
          <a:srcRect b="0" l="82158" r="8713" t="0"/>
          <a:stretch/>
        </p:blipFill>
        <p:spPr>
          <a:xfrm>
            <a:off x="0" y="1"/>
            <a:ext cx="8382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83768" y="1041456"/>
            <a:ext cx="4356484" cy="2229737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4"/>
          <p:cNvSpPr txBox="1"/>
          <p:nvPr/>
        </p:nvSpPr>
        <p:spPr>
          <a:xfrm>
            <a:off x="1511660" y="303498"/>
            <a:ext cx="72368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20202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Hesaplamalar</a:t>
            </a:r>
            <a:endParaRPr sz="2800">
              <a:solidFill>
                <a:srgbClr val="20202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95" name="Google Shape;295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54477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6" name="Google Shape;296;p14"/>
          <p:cNvSpPr/>
          <p:nvPr/>
        </p:nvSpPr>
        <p:spPr>
          <a:xfrm>
            <a:off x="1274525" y="3329263"/>
            <a:ext cx="7452476" cy="123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Direk mesafeleri ;100 metreye kadar olan iletkenler için, tek devre enerji nakil hatlarında 2 adet, çift devre enerji nakil hatlarında 4 adet kullanılması uygundur.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Direk mesafeleri ;100 metrenin üstünde tek devre enerji nakil hatlarında 3 adet, çift devre enerji nakil hatlarında 6 adet kullanılması uygundur.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302" name="Google Shape;3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303" name="Google Shape;3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304" name="Google Shape;304;p15"/>
          <p:cNvPicPr preferRelativeResize="0"/>
          <p:nvPr/>
        </p:nvPicPr>
        <p:blipFill rotWithShape="1">
          <a:blip r:embed="rId5">
            <a:alphaModFix/>
          </a:blip>
          <a:srcRect b="0" l="80498" r="0" t="0"/>
          <a:stretch/>
        </p:blipFill>
        <p:spPr>
          <a:xfrm>
            <a:off x="0" y="1"/>
            <a:ext cx="17907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305" name="Google Shape;305;p15"/>
          <p:cNvPicPr preferRelativeResize="0"/>
          <p:nvPr/>
        </p:nvPicPr>
        <p:blipFill rotWithShape="1">
          <a:blip r:embed="rId6">
            <a:alphaModFix/>
          </a:blip>
          <a:srcRect b="0" l="81328" r="6224" t="0"/>
          <a:stretch/>
        </p:blipFill>
        <p:spPr>
          <a:xfrm>
            <a:off x="0" y="1"/>
            <a:ext cx="11430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306" name="Google Shape;306;p15"/>
          <p:cNvPicPr preferRelativeResize="0"/>
          <p:nvPr/>
        </p:nvPicPr>
        <p:blipFill rotWithShape="1">
          <a:blip r:embed="rId7">
            <a:alphaModFix/>
          </a:blip>
          <a:srcRect b="0" l="82158" r="8713" t="0"/>
          <a:stretch/>
        </p:blipFill>
        <p:spPr>
          <a:xfrm>
            <a:off x="0" y="1"/>
            <a:ext cx="8382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5"/>
          <p:cNvSpPr txBox="1"/>
          <p:nvPr/>
        </p:nvSpPr>
        <p:spPr>
          <a:xfrm>
            <a:off x="1511660" y="303498"/>
            <a:ext cx="72368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20202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Hesaplamalar</a:t>
            </a:r>
            <a:endParaRPr sz="2800">
              <a:solidFill>
                <a:srgbClr val="20202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08" name="Google Shape;308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63788" y="984109"/>
            <a:ext cx="3569607" cy="367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54477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315" name="Google Shape;3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316" name="Google Shape;31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317" name="Google Shape;317;p16"/>
          <p:cNvPicPr preferRelativeResize="0"/>
          <p:nvPr/>
        </p:nvPicPr>
        <p:blipFill rotWithShape="1">
          <a:blip r:embed="rId5">
            <a:alphaModFix/>
          </a:blip>
          <a:srcRect b="0" l="80498" r="0" t="0"/>
          <a:stretch/>
        </p:blipFill>
        <p:spPr>
          <a:xfrm>
            <a:off x="0" y="1"/>
            <a:ext cx="17907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318" name="Google Shape;318;p16"/>
          <p:cNvPicPr preferRelativeResize="0"/>
          <p:nvPr/>
        </p:nvPicPr>
        <p:blipFill rotWithShape="1">
          <a:blip r:embed="rId6">
            <a:alphaModFix/>
          </a:blip>
          <a:srcRect b="0" l="81328" r="6224" t="0"/>
          <a:stretch/>
        </p:blipFill>
        <p:spPr>
          <a:xfrm>
            <a:off x="0" y="1"/>
            <a:ext cx="11430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319" name="Google Shape;319;p16"/>
          <p:cNvPicPr preferRelativeResize="0"/>
          <p:nvPr/>
        </p:nvPicPr>
        <p:blipFill rotWithShape="1">
          <a:blip r:embed="rId7">
            <a:alphaModFix/>
          </a:blip>
          <a:srcRect b="0" l="82158" r="8713" t="0"/>
          <a:stretch/>
        </p:blipFill>
        <p:spPr>
          <a:xfrm>
            <a:off x="0" y="1"/>
            <a:ext cx="8382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6"/>
          <p:cNvSpPr txBox="1"/>
          <p:nvPr/>
        </p:nvSpPr>
        <p:spPr>
          <a:xfrm>
            <a:off x="1511660" y="303498"/>
            <a:ext cx="72368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20202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Tasarıma Uygun Kablolar</a:t>
            </a:r>
            <a:endParaRPr sz="2800">
              <a:solidFill>
                <a:srgbClr val="20202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21" name="Google Shape;321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54477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322" name="Google Shape;322;p16"/>
          <p:cNvGraphicFramePr/>
          <p:nvPr/>
        </p:nvGraphicFramePr>
        <p:xfrm>
          <a:off x="1511660" y="12190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{C8B48D68-66F5-410E-AC3C-A8E56901F485}</a:tableStyleId>
              </a:tblPr>
              <a:tblGrid>
                <a:gridCol w="826125"/>
                <a:gridCol w="2504250"/>
                <a:gridCol w="1665175"/>
                <a:gridCol w="1665175"/>
              </a:tblGrid>
              <a:tr h="418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MODEL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ÇAP (mm)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KOD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418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SWALLOW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7,14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3 AWG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418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SPARROW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8,01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-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418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ROBİN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9,00 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-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418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4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RAVEN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10,11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1/0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418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5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QALF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11,34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2/0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418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6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PİGEON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12,75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 u="none" cap="none" strike="noStrike"/>
                        <a:t>3/0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418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HAWK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21,80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477 MCM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328" name="Google Shape;32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329" name="Google Shape;32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330" name="Google Shape;330;p17"/>
          <p:cNvPicPr preferRelativeResize="0"/>
          <p:nvPr/>
        </p:nvPicPr>
        <p:blipFill rotWithShape="1">
          <a:blip r:embed="rId5">
            <a:alphaModFix/>
          </a:blip>
          <a:srcRect b="0" l="80498" r="0" t="0"/>
          <a:stretch/>
        </p:blipFill>
        <p:spPr>
          <a:xfrm>
            <a:off x="0" y="1"/>
            <a:ext cx="17907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331" name="Google Shape;331;p17"/>
          <p:cNvPicPr preferRelativeResize="0"/>
          <p:nvPr/>
        </p:nvPicPr>
        <p:blipFill rotWithShape="1">
          <a:blip r:embed="rId6">
            <a:alphaModFix/>
          </a:blip>
          <a:srcRect b="0" l="81328" r="6224" t="0"/>
          <a:stretch/>
        </p:blipFill>
        <p:spPr>
          <a:xfrm>
            <a:off x="0" y="1"/>
            <a:ext cx="11430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332" name="Google Shape;332;p17"/>
          <p:cNvPicPr preferRelativeResize="0"/>
          <p:nvPr/>
        </p:nvPicPr>
        <p:blipFill rotWithShape="1">
          <a:blip r:embed="rId7">
            <a:alphaModFix/>
          </a:blip>
          <a:srcRect b="0" l="82158" r="8713" t="0"/>
          <a:stretch/>
        </p:blipFill>
        <p:spPr>
          <a:xfrm>
            <a:off x="0" y="1"/>
            <a:ext cx="8382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7"/>
          <p:cNvSpPr txBox="1"/>
          <p:nvPr/>
        </p:nvSpPr>
        <p:spPr>
          <a:xfrm>
            <a:off x="1511660" y="303498"/>
            <a:ext cx="72368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20202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Renkler</a:t>
            </a:r>
            <a:endParaRPr sz="2800">
              <a:solidFill>
                <a:srgbClr val="20202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34" name="Google Shape;334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54477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35" name="Google Shape;335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28264" y="989524"/>
            <a:ext cx="2520000" cy="188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53132" y="987574"/>
            <a:ext cx="2520000" cy="188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53132" y="2916538"/>
            <a:ext cx="2520000" cy="188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427984" y="2921776"/>
            <a:ext cx="2520000" cy="188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344" name="Google Shape;3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345" name="Google Shape;34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346" name="Google Shape;346;p18"/>
          <p:cNvPicPr preferRelativeResize="0"/>
          <p:nvPr/>
        </p:nvPicPr>
        <p:blipFill rotWithShape="1">
          <a:blip r:embed="rId5">
            <a:alphaModFix/>
          </a:blip>
          <a:srcRect b="0" l="80498" r="0" t="0"/>
          <a:stretch/>
        </p:blipFill>
        <p:spPr>
          <a:xfrm>
            <a:off x="0" y="1"/>
            <a:ext cx="17907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347" name="Google Shape;347;p18"/>
          <p:cNvPicPr preferRelativeResize="0"/>
          <p:nvPr/>
        </p:nvPicPr>
        <p:blipFill rotWithShape="1">
          <a:blip r:embed="rId6">
            <a:alphaModFix/>
          </a:blip>
          <a:srcRect b="0" l="81328" r="6224" t="0"/>
          <a:stretch/>
        </p:blipFill>
        <p:spPr>
          <a:xfrm>
            <a:off x="0" y="1"/>
            <a:ext cx="11430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348" name="Google Shape;348;p18"/>
          <p:cNvPicPr preferRelativeResize="0"/>
          <p:nvPr/>
        </p:nvPicPr>
        <p:blipFill rotWithShape="1">
          <a:blip r:embed="rId7">
            <a:alphaModFix/>
          </a:blip>
          <a:srcRect b="0" l="82158" r="8713" t="0"/>
          <a:stretch/>
        </p:blipFill>
        <p:spPr>
          <a:xfrm>
            <a:off x="0" y="1"/>
            <a:ext cx="8382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8"/>
          <p:cNvSpPr txBox="1"/>
          <p:nvPr/>
        </p:nvSpPr>
        <p:spPr>
          <a:xfrm>
            <a:off x="1511660" y="303498"/>
            <a:ext cx="72368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20202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Montaj</a:t>
            </a:r>
            <a:endParaRPr sz="2800">
              <a:solidFill>
                <a:srgbClr val="20202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50" name="Google Shape;350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54477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1" name="Google Shape;351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92950" y="2853007"/>
            <a:ext cx="3598613" cy="184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81077" y="1003891"/>
            <a:ext cx="3511873" cy="185312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8"/>
          <p:cNvSpPr txBox="1"/>
          <p:nvPr/>
        </p:nvSpPr>
        <p:spPr>
          <a:xfrm>
            <a:off x="4791954" y="1576615"/>
            <a:ext cx="39565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adet montaj açıklığını kitlemek için,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adet gövdeyi tel’e sabitlemek için,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8"/>
          <p:cNvSpPr txBox="1"/>
          <p:nvPr/>
        </p:nvSpPr>
        <p:spPr>
          <a:xfrm>
            <a:off x="1165904" y="3424248"/>
            <a:ext cx="36087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Toplamda 4 adet çelik kelepçe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ürünün yanında gönderilmektedir.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360" name="Google Shape;3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7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361" name="Google Shape;361;p19"/>
          <p:cNvPicPr preferRelativeResize="0"/>
          <p:nvPr/>
        </p:nvPicPr>
        <p:blipFill rotWithShape="1">
          <a:blip r:embed="rId4">
            <a:alphaModFix/>
          </a:blip>
          <a:srcRect b="0" l="82158" r="0" t="0"/>
          <a:stretch/>
        </p:blipFill>
        <p:spPr>
          <a:xfrm>
            <a:off x="0" y="-2143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362" name="Google Shape;362;p19"/>
          <p:cNvPicPr preferRelativeResize="0"/>
          <p:nvPr/>
        </p:nvPicPr>
        <p:blipFill rotWithShape="1">
          <a:blip r:embed="rId5">
            <a:alphaModFix/>
          </a:blip>
          <a:srcRect b="0" l="82158" r="0" t="0"/>
          <a:stretch/>
        </p:blipFill>
        <p:spPr>
          <a:xfrm>
            <a:off x="0" y="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363" name="Google Shape;363;p19"/>
          <p:cNvPicPr preferRelativeResize="0"/>
          <p:nvPr/>
        </p:nvPicPr>
        <p:blipFill rotWithShape="1">
          <a:blip r:embed="rId6">
            <a:alphaModFix/>
          </a:blip>
          <a:srcRect b="0" l="82988" r="6223" t="0"/>
          <a:stretch/>
        </p:blipFill>
        <p:spPr>
          <a:xfrm>
            <a:off x="0" y="1"/>
            <a:ext cx="9906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364" name="Google Shape;364;p19"/>
          <p:cNvPicPr preferRelativeResize="0"/>
          <p:nvPr/>
        </p:nvPicPr>
        <p:blipFill rotWithShape="1">
          <a:blip r:embed="rId7">
            <a:alphaModFix/>
          </a:blip>
          <a:srcRect b="0" l="83818" r="8713" t="0"/>
          <a:stretch/>
        </p:blipFill>
        <p:spPr>
          <a:xfrm>
            <a:off x="0" y="1"/>
            <a:ext cx="6858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9"/>
          <p:cNvSpPr/>
          <p:nvPr/>
        </p:nvSpPr>
        <p:spPr>
          <a:xfrm>
            <a:off x="755651" y="951310"/>
            <a:ext cx="8208963" cy="399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9"/>
          <p:cNvSpPr txBox="1"/>
          <p:nvPr/>
        </p:nvSpPr>
        <p:spPr>
          <a:xfrm>
            <a:off x="1511660" y="303498"/>
            <a:ext cx="72368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Uygulamalar</a:t>
            </a:r>
            <a:endParaRPr sz="2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67" name="Google Shape;367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70501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8" name="Google Shape;368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74104" y="986367"/>
            <a:ext cx="5033892" cy="3759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124" name="Google Shape;12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125" name="Google Shape;12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126" name="Google Shape;12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127" name="Google Shape;12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128" name="Google Shape;128;p2"/>
          <p:cNvPicPr preferRelativeResize="0"/>
          <p:nvPr/>
        </p:nvPicPr>
        <p:blipFill rotWithShape="1">
          <a:blip r:embed="rId7">
            <a:alphaModFix/>
          </a:blip>
          <a:srcRect b="0" l="78838" r="0" t="0"/>
          <a:stretch/>
        </p:blipFill>
        <p:spPr>
          <a:xfrm>
            <a:off x="0" y="1"/>
            <a:ext cx="19431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/>
          <p:nvPr/>
        </p:nvSpPr>
        <p:spPr>
          <a:xfrm>
            <a:off x="1455862" y="303498"/>
            <a:ext cx="66371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Sorun Nedir?</a:t>
            </a:r>
            <a:endParaRPr sz="20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3311860" y="1538788"/>
            <a:ext cx="4993631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Elektriğin kullanıldığı her yerde öncelik taşınım hattının izole edilmesi ve  (ARK) elektrik atlamalarının engellenmesidir. </a:t>
            </a:r>
            <a:endParaRPr/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Elektrik atlaması tellerin birbirine gereğinden fazla yaklaşması durumunda gerçekleşir.</a:t>
            </a:r>
            <a:endParaRPr/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Tellerin birbirine yaklaşması bazen hava olayları bazen ise dış olayların elektrik hatlarına etkisi nedeniyle oluşur.</a:t>
            </a:r>
            <a:endParaRPr sz="1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31" name="Google Shape;13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22429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2" name="Google Shape;132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95636" y="1383618"/>
            <a:ext cx="1916645" cy="2874968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374" name="Google Shape;37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7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375" name="Google Shape;375;p20"/>
          <p:cNvPicPr preferRelativeResize="0"/>
          <p:nvPr/>
        </p:nvPicPr>
        <p:blipFill rotWithShape="1">
          <a:blip r:embed="rId4">
            <a:alphaModFix/>
          </a:blip>
          <a:srcRect b="0" l="82158" r="0" t="0"/>
          <a:stretch/>
        </p:blipFill>
        <p:spPr>
          <a:xfrm>
            <a:off x="0" y="-2143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376" name="Google Shape;376;p20"/>
          <p:cNvPicPr preferRelativeResize="0"/>
          <p:nvPr/>
        </p:nvPicPr>
        <p:blipFill rotWithShape="1">
          <a:blip r:embed="rId5">
            <a:alphaModFix/>
          </a:blip>
          <a:srcRect b="0" l="82158" r="0" t="0"/>
          <a:stretch/>
        </p:blipFill>
        <p:spPr>
          <a:xfrm>
            <a:off x="0" y="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377" name="Google Shape;377;p20"/>
          <p:cNvPicPr preferRelativeResize="0"/>
          <p:nvPr/>
        </p:nvPicPr>
        <p:blipFill rotWithShape="1">
          <a:blip r:embed="rId6">
            <a:alphaModFix/>
          </a:blip>
          <a:srcRect b="0" l="82988" r="6223" t="0"/>
          <a:stretch/>
        </p:blipFill>
        <p:spPr>
          <a:xfrm>
            <a:off x="0" y="1"/>
            <a:ext cx="9906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378" name="Google Shape;378;p20"/>
          <p:cNvPicPr preferRelativeResize="0"/>
          <p:nvPr/>
        </p:nvPicPr>
        <p:blipFill rotWithShape="1">
          <a:blip r:embed="rId7">
            <a:alphaModFix/>
          </a:blip>
          <a:srcRect b="0" l="83818" r="8713" t="0"/>
          <a:stretch/>
        </p:blipFill>
        <p:spPr>
          <a:xfrm>
            <a:off x="0" y="1"/>
            <a:ext cx="6858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0"/>
          <p:cNvSpPr/>
          <p:nvPr/>
        </p:nvSpPr>
        <p:spPr>
          <a:xfrm>
            <a:off x="755651" y="951310"/>
            <a:ext cx="8208963" cy="399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0"/>
          <p:cNvSpPr txBox="1"/>
          <p:nvPr/>
        </p:nvSpPr>
        <p:spPr>
          <a:xfrm>
            <a:off x="1511660" y="303498"/>
            <a:ext cx="72368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Uygulamalar</a:t>
            </a:r>
            <a:endParaRPr sz="2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81" name="Google Shape;381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70501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82" name="Google Shape;382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117551" y="983818"/>
            <a:ext cx="4968552" cy="3711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388" name="Google Shape;38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7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389" name="Google Shape;389;p21"/>
          <p:cNvPicPr preferRelativeResize="0"/>
          <p:nvPr/>
        </p:nvPicPr>
        <p:blipFill rotWithShape="1">
          <a:blip r:embed="rId4">
            <a:alphaModFix/>
          </a:blip>
          <a:srcRect b="0" l="82158" r="0" t="0"/>
          <a:stretch/>
        </p:blipFill>
        <p:spPr>
          <a:xfrm>
            <a:off x="0" y="-2143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390" name="Google Shape;390;p21"/>
          <p:cNvPicPr preferRelativeResize="0"/>
          <p:nvPr/>
        </p:nvPicPr>
        <p:blipFill rotWithShape="1">
          <a:blip r:embed="rId5">
            <a:alphaModFix/>
          </a:blip>
          <a:srcRect b="0" l="82158" r="0" t="0"/>
          <a:stretch/>
        </p:blipFill>
        <p:spPr>
          <a:xfrm>
            <a:off x="0" y="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391" name="Google Shape;391;p21"/>
          <p:cNvPicPr preferRelativeResize="0"/>
          <p:nvPr/>
        </p:nvPicPr>
        <p:blipFill rotWithShape="1">
          <a:blip r:embed="rId6">
            <a:alphaModFix/>
          </a:blip>
          <a:srcRect b="0" l="82988" r="6223" t="0"/>
          <a:stretch/>
        </p:blipFill>
        <p:spPr>
          <a:xfrm>
            <a:off x="0" y="1"/>
            <a:ext cx="9906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392" name="Google Shape;392;p21"/>
          <p:cNvPicPr preferRelativeResize="0"/>
          <p:nvPr/>
        </p:nvPicPr>
        <p:blipFill rotWithShape="1">
          <a:blip r:embed="rId7">
            <a:alphaModFix/>
          </a:blip>
          <a:srcRect b="0" l="83818" r="8713" t="0"/>
          <a:stretch/>
        </p:blipFill>
        <p:spPr>
          <a:xfrm>
            <a:off x="0" y="1"/>
            <a:ext cx="6858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1"/>
          <p:cNvSpPr/>
          <p:nvPr/>
        </p:nvSpPr>
        <p:spPr>
          <a:xfrm>
            <a:off x="755651" y="951310"/>
            <a:ext cx="8208963" cy="399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08151" y="1059582"/>
            <a:ext cx="6149071" cy="3603198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21"/>
          <p:cNvSpPr txBox="1"/>
          <p:nvPr/>
        </p:nvSpPr>
        <p:spPr>
          <a:xfrm>
            <a:off x="1511660" y="303498"/>
            <a:ext cx="72368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Uygulamalar</a:t>
            </a:r>
            <a:endParaRPr sz="2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96" name="Google Shape;396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70501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402" name="Google Shape;40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7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403" name="Google Shape;403;p22"/>
          <p:cNvPicPr preferRelativeResize="0"/>
          <p:nvPr/>
        </p:nvPicPr>
        <p:blipFill rotWithShape="1">
          <a:blip r:embed="rId4">
            <a:alphaModFix/>
          </a:blip>
          <a:srcRect b="0" l="82158" r="0" t="0"/>
          <a:stretch/>
        </p:blipFill>
        <p:spPr>
          <a:xfrm>
            <a:off x="0" y="-2143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404" name="Google Shape;404;p22"/>
          <p:cNvPicPr preferRelativeResize="0"/>
          <p:nvPr/>
        </p:nvPicPr>
        <p:blipFill rotWithShape="1">
          <a:blip r:embed="rId5">
            <a:alphaModFix/>
          </a:blip>
          <a:srcRect b="0" l="82158" r="0" t="0"/>
          <a:stretch/>
        </p:blipFill>
        <p:spPr>
          <a:xfrm>
            <a:off x="0" y="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405" name="Google Shape;405;p22"/>
          <p:cNvPicPr preferRelativeResize="0"/>
          <p:nvPr/>
        </p:nvPicPr>
        <p:blipFill rotWithShape="1">
          <a:blip r:embed="rId6">
            <a:alphaModFix/>
          </a:blip>
          <a:srcRect b="0" l="82988" r="6223" t="0"/>
          <a:stretch/>
        </p:blipFill>
        <p:spPr>
          <a:xfrm>
            <a:off x="0" y="1"/>
            <a:ext cx="9906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406" name="Google Shape;406;p22"/>
          <p:cNvPicPr preferRelativeResize="0"/>
          <p:nvPr/>
        </p:nvPicPr>
        <p:blipFill rotWithShape="1">
          <a:blip r:embed="rId7">
            <a:alphaModFix/>
          </a:blip>
          <a:srcRect b="0" l="83818" r="8713" t="0"/>
          <a:stretch/>
        </p:blipFill>
        <p:spPr>
          <a:xfrm>
            <a:off x="0" y="1"/>
            <a:ext cx="6858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2"/>
          <p:cNvSpPr/>
          <p:nvPr/>
        </p:nvSpPr>
        <p:spPr>
          <a:xfrm>
            <a:off x="755651" y="951310"/>
            <a:ext cx="8208963" cy="399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2"/>
          <p:cNvSpPr txBox="1"/>
          <p:nvPr/>
        </p:nvSpPr>
        <p:spPr>
          <a:xfrm>
            <a:off x="1511660" y="303498"/>
            <a:ext cx="72368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Uygulamalar</a:t>
            </a:r>
            <a:endParaRPr sz="2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409" name="Google Shape;409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95736" y="1039877"/>
            <a:ext cx="4896544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70501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416" name="Google Shape;41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7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417" name="Google Shape;417;p23"/>
          <p:cNvPicPr preferRelativeResize="0"/>
          <p:nvPr/>
        </p:nvPicPr>
        <p:blipFill rotWithShape="1">
          <a:blip r:embed="rId4">
            <a:alphaModFix/>
          </a:blip>
          <a:srcRect b="0" l="82158" r="0" t="0"/>
          <a:stretch/>
        </p:blipFill>
        <p:spPr>
          <a:xfrm>
            <a:off x="0" y="-2143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418" name="Google Shape;418;p23"/>
          <p:cNvPicPr preferRelativeResize="0"/>
          <p:nvPr/>
        </p:nvPicPr>
        <p:blipFill rotWithShape="1">
          <a:blip r:embed="rId5">
            <a:alphaModFix/>
          </a:blip>
          <a:srcRect b="0" l="82158" r="0" t="0"/>
          <a:stretch/>
        </p:blipFill>
        <p:spPr>
          <a:xfrm>
            <a:off x="0" y="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419" name="Google Shape;419;p23"/>
          <p:cNvPicPr preferRelativeResize="0"/>
          <p:nvPr/>
        </p:nvPicPr>
        <p:blipFill rotWithShape="1">
          <a:blip r:embed="rId6">
            <a:alphaModFix/>
          </a:blip>
          <a:srcRect b="0" l="82988" r="6223" t="0"/>
          <a:stretch/>
        </p:blipFill>
        <p:spPr>
          <a:xfrm>
            <a:off x="0" y="1"/>
            <a:ext cx="9906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420" name="Google Shape;420;p23"/>
          <p:cNvPicPr preferRelativeResize="0"/>
          <p:nvPr/>
        </p:nvPicPr>
        <p:blipFill rotWithShape="1">
          <a:blip r:embed="rId7">
            <a:alphaModFix/>
          </a:blip>
          <a:srcRect b="0" l="83818" r="8713" t="0"/>
          <a:stretch/>
        </p:blipFill>
        <p:spPr>
          <a:xfrm>
            <a:off x="0" y="1"/>
            <a:ext cx="6858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3"/>
          <p:cNvSpPr/>
          <p:nvPr/>
        </p:nvSpPr>
        <p:spPr>
          <a:xfrm>
            <a:off x="755651" y="951310"/>
            <a:ext cx="8208963" cy="399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3"/>
          <p:cNvSpPr txBox="1"/>
          <p:nvPr/>
        </p:nvSpPr>
        <p:spPr>
          <a:xfrm>
            <a:off x="1511660" y="303498"/>
            <a:ext cx="72368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Uygulamalar</a:t>
            </a:r>
            <a:endParaRPr sz="2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423" name="Google Shape;423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10241" y="951310"/>
            <a:ext cx="1791216" cy="379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70501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430" name="Google Shape;43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7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431" name="Google Shape;431;p24"/>
          <p:cNvPicPr preferRelativeResize="0"/>
          <p:nvPr/>
        </p:nvPicPr>
        <p:blipFill rotWithShape="1">
          <a:blip r:embed="rId4">
            <a:alphaModFix/>
          </a:blip>
          <a:srcRect b="0" l="82158" r="0" t="0"/>
          <a:stretch/>
        </p:blipFill>
        <p:spPr>
          <a:xfrm>
            <a:off x="0" y="-2143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432" name="Google Shape;432;p24"/>
          <p:cNvPicPr preferRelativeResize="0"/>
          <p:nvPr/>
        </p:nvPicPr>
        <p:blipFill rotWithShape="1">
          <a:blip r:embed="rId5">
            <a:alphaModFix/>
          </a:blip>
          <a:srcRect b="0" l="82158" r="0" t="0"/>
          <a:stretch/>
        </p:blipFill>
        <p:spPr>
          <a:xfrm>
            <a:off x="0" y="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433" name="Google Shape;433;p24"/>
          <p:cNvPicPr preferRelativeResize="0"/>
          <p:nvPr/>
        </p:nvPicPr>
        <p:blipFill rotWithShape="1">
          <a:blip r:embed="rId6">
            <a:alphaModFix/>
          </a:blip>
          <a:srcRect b="0" l="82988" r="6223" t="0"/>
          <a:stretch/>
        </p:blipFill>
        <p:spPr>
          <a:xfrm>
            <a:off x="0" y="1"/>
            <a:ext cx="9906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434" name="Google Shape;434;p24"/>
          <p:cNvPicPr preferRelativeResize="0"/>
          <p:nvPr/>
        </p:nvPicPr>
        <p:blipFill rotWithShape="1">
          <a:blip r:embed="rId7">
            <a:alphaModFix/>
          </a:blip>
          <a:srcRect b="0" l="83818" r="8713" t="0"/>
          <a:stretch/>
        </p:blipFill>
        <p:spPr>
          <a:xfrm>
            <a:off x="0" y="1"/>
            <a:ext cx="6858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24"/>
          <p:cNvSpPr/>
          <p:nvPr/>
        </p:nvSpPr>
        <p:spPr>
          <a:xfrm>
            <a:off x="755651" y="951310"/>
            <a:ext cx="8208963" cy="399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4"/>
          <p:cNvSpPr txBox="1"/>
          <p:nvPr/>
        </p:nvSpPr>
        <p:spPr>
          <a:xfrm>
            <a:off x="1511660" y="303498"/>
            <a:ext cx="72368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Testler ve Patent</a:t>
            </a:r>
            <a:endParaRPr sz="2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437" name="Google Shape;437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70501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38" name="Google Shape;438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58409" y="1492061"/>
            <a:ext cx="3536993" cy="2677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57241" y="1401371"/>
            <a:ext cx="1979849" cy="285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22083" y="1418681"/>
            <a:ext cx="1874487" cy="2823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446" name="Google Shape;44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7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447" name="Google Shape;447;p25"/>
          <p:cNvPicPr preferRelativeResize="0"/>
          <p:nvPr/>
        </p:nvPicPr>
        <p:blipFill rotWithShape="1">
          <a:blip r:embed="rId4">
            <a:alphaModFix/>
          </a:blip>
          <a:srcRect b="0" l="82158" r="0" t="0"/>
          <a:stretch/>
        </p:blipFill>
        <p:spPr>
          <a:xfrm>
            <a:off x="0" y="-2143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448" name="Google Shape;448;p25"/>
          <p:cNvPicPr preferRelativeResize="0"/>
          <p:nvPr/>
        </p:nvPicPr>
        <p:blipFill rotWithShape="1">
          <a:blip r:embed="rId5">
            <a:alphaModFix/>
          </a:blip>
          <a:srcRect b="0" l="82158" r="0" t="0"/>
          <a:stretch/>
        </p:blipFill>
        <p:spPr>
          <a:xfrm>
            <a:off x="0" y="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449" name="Google Shape;449;p25"/>
          <p:cNvPicPr preferRelativeResize="0"/>
          <p:nvPr/>
        </p:nvPicPr>
        <p:blipFill rotWithShape="1">
          <a:blip r:embed="rId6">
            <a:alphaModFix/>
          </a:blip>
          <a:srcRect b="0" l="82988" r="6223" t="0"/>
          <a:stretch/>
        </p:blipFill>
        <p:spPr>
          <a:xfrm>
            <a:off x="0" y="1"/>
            <a:ext cx="9906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450" name="Google Shape;450;p25"/>
          <p:cNvPicPr preferRelativeResize="0"/>
          <p:nvPr/>
        </p:nvPicPr>
        <p:blipFill rotWithShape="1">
          <a:blip r:embed="rId7">
            <a:alphaModFix/>
          </a:blip>
          <a:srcRect b="0" l="83818" r="8713" t="0"/>
          <a:stretch/>
        </p:blipFill>
        <p:spPr>
          <a:xfrm>
            <a:off x="0" y="1"/>
            <a:ext cx="6858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5"/>
          <p:cNvSpPr/>
          <p:nvPr/>
        </p:nvSpPr>
        <p:spPr>
          <a:xfrm>
            <a:off x="755651" y="951310"/>
            <a:ext cx="8208963" cy="399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5"/>
          <p:cNvSpPr txBox="1"/>
          <p:nvPr/>
        </p:nvSpPr>
        <p:spPr>
          <a:xfrm>
            <a:off x="1511660" y="303498"/>
            <a:ext cx="72368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Referanslar</a:t>
            </a:r>
            <a:endParaRPr sz="2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453" name="Google Shape;453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49077" y="1160993"/>
            <a:ext cx="6921901" cy="318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470501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460" name="Google Shape;46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8520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461" name="Google Shape;461;p26"/>
          <p:cNvPicPr preferRelativeResize="0"/>
          <p:nvPr/>
        </p:nvPicPr>
        <p:blipFill rotWithShape="1">
          <a:blip r:embed="rId4">
            <a:alphaModFix/>
          </a:blip>
          <a:srcRect b="0" l="82158" r="0" t="0"/>
          <a:stretch/>
        </p:blipFill>
        <p:spPr>
          <a:xfrm>
            <a:off x="0" y="-2143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462" name="Google Shape;462;p26"/>
          <p:cNvPicPr preferRelativeResize="0"/>
          <p:nvPr/>
        </p:nvPicPr>
        <p:blipFill rotWithShape="1">
          <a:blip r:embed="rId5">
            <a:alphaModFix/>
          </a:blip>
          <a:srcRect b="0" l="82158" r="0" t="0"/>
          <a:stretch/>
        </p:blipFill>
        <p:spPr>
          <a:xfrm>
            <a:off x="0" y="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463" name="Google Shape;463;p26"/>
          <p:cNvPicPr preferRelativeResize="0"/>
          <p:nvPr/>
        </p:nvPicPr>
        <p:blipFill rotWithShape="1">
          <a:blip r:embed="rId6">
            <a:alphaModFix/>
          </a:blip>
          <a:srcRect b="0" l="82988" r="6223" t="0"/>
          <a:stretch/>
        </p:blipFill>
        <p:spPr>
          <a:xfrm>
            <a:off x="0" y="1"/>
            <a:ext cx="9906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464" name="Google Shape;464;p26"/>
          <p:cNvPicPr preferRelativeResize="0"/>
          <p:nvPr/>
        </p:nvPicPr>
        <p:blipFill rotWithShape="1">
          <a:blip r:embed="rId7">
            <a:alphaModFix/>
          </a:blip>
          <a:srcRect b="0" l="83818" r="8713" t="0"/>
          <a:stretch/>
        </p:blipFill>
        <p:spPr>
          <a:xfrm>
            <a:off x="0" y="1"/>
            <a:ext cx="6858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6"/>
          <p:cNvSpPr/>
          <p:nvPr/>
        </p:nvSpPr>
        <p:spPr>
          <a:xfrm>
            <a:off x="755651" y="951310"/>
            <a:ext cx="8208963" cy="399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6"/>
          <p:cNvSpPr txBox="1"/>
          <p:nvPr/>
        </p:nvSpPr>
        <p:spPr>
          <a:xfrm>
            <a:off x="1511660" y="303498"/>
            <a:ext cx="72368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Linkler</a:t>
            </a:r>
            <a:endParaRPr sz="2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467" name="Google Shape;467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470501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68" name="Google Shape;468;p26"/>
          <p:cNvSpPr txBox="1"/>
          <p:nvPr/>
        </p:nvSpPr>
        <p:spPr>
          <a:xfrm>
            <a:off x="1850961" y="1108360"/>
            <a:ext cx="32624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Sitemiz: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www.batilarelektromarket.com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6"/>
          <p:cNvSpPr txBox="1"/>
          <p:nvPr/>
        </p:nvSpPr>
        <p:spPr>
          <a:xfrm>
            <a:off x="1844018" y="2296492"/>
            <a:ext cx="524380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İZOÇEM Tanıtım: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https://www.youtube.com/watch?v=6Lv2u8wF870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6"/>
          <p:cNvSpPr txBox="1"/>
          <p:nvPr/>
        </p:nvSpPr>
        <p:spPr>
          <a:xfrm>
            <a:off x="1859895" y="3448620"/>
            <a:ext cx="591290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İZOÇEM Montaj: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https://www.youtube.com/watch?v=Wo93OV07ZbI&amp;t=1s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476" name="Google Shape;47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7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477" name="Google Shape;477;p27"/>
          <p:cNvPicPr preferRelativeResize="0"/>
          <p:nvPr/>
        </p:nvPicPr>
        <p:blipFill rotWithShape="1">
          <a:blip r:embed="rId4">
            <a:alphaModFix/>
          </a:blip>
          <a:srcRect b="0" l="82158" r="0" t="0"/>
          <a:stretch/>
        </p:blipFill>
        <p:spPr>
          <a:xfrm>
            <a:off x="0" y="-2143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478" name="Google Shape;478;p27"/>
          <p:cNvPicPr preferRelativeResize="0"/>
          <p:nvPr/>
        </p:nvPicPr>
        <p:blipFill rotWithShape="1">
          <a:blip r:embed="rId5">
            <a:alphaModFix/>
          </a:blip>
          <a:srcRect b="0" l="82158" r="0" t="0"/>
          <a:stretch/>
        </p:blipFill>
        <p:spPr>
          <a:xfrm>
            <a:off x="0" y="1"/>
            <a:ext cx="16383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479" name="Google Shape;479;p27"/>
          <p:cNvPicPr preferRelativeResize="0"/>
          <p:nvPr/>
        </p:nvPicPr>
        <p:blipFill rotWithShape="1">
          <a:blip r:embed="rId6">
            <a:alphaModFix/>
          </a:blip>
          <a:srcRect b="0" l="82988" r="6223" t="0"/>
          <a:stretch/>
        </p:blipFill>
        <p:spPr>
          <a:xfrm>
            <a:off x="0" y="1"/>
            <a:ext cx="9906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480" name="Google Shape;480;p27"/>
          <p:cNvPicPr preferRelativeResize="0"/>
          <p:nvPr/>
        </p:nvPicPr>
        <p:blipFill rotWithShape="1">
          <a:blip r:embed="rId7">
            <a:alphaModFix/>
          </a:blip>
          <a:srcRect b="0" l="83818" r="8713" t="0"/>
          <a:stretch/>
        </p:blipFill>
        <p:spPr>
          <a:xfrm>
            <a:off x="0" y="1"/>
            <a:ext cx="6858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7"/>
          <p:cNvSpPr/>
          <p:nvPr/>
        </p:nvSpPr>
        <p:spPr>
          <a:xfrm>
            <a:off x="755651" y="951310"/>
            <a:ext cx="8208963" cy="3996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7"/>
          <p:cNvSpPr txBox="1"/>
          <p:nvPr/>
        </p:nvSpPr>
        <p:spPr>
          <a:xfrm>
            <a:off x="1511660" y="303498"/>
            <a:ext cx="723680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20202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Uygulamalar</a:t>
            </a:r>
            <a:endParaRPr sz="2800">
              <a:solidFill>
                <a:srgbClr val="20202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483" name="Google Shape;483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7869" y="-42864"/>
            <a:ext cx="9220201" cy="518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138" name="Google Shape;13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139" name="Google Shape;13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140" name="Google Shape;14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141" name="Google Shape;141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142" name="Google Shape;142;p3"/>
          <p:cNvPicPr preferRelativeResize="0"/>
          <p:nvPr/>
        </p:nvPicPr>
        <p:blipFill rotWithShape="1">
          <a:blip r:embed="rId7">
            <a:alphaModFix/>
          </a:blip>
          <a:srcRect b="0" l="78838" r="0" t="0"/>
          <a:stretch/>
        </p:blipFill>
        <p:spPr>
          <a:xfrm>
            <a:off x="0" y="1"/>
            <a:ext cx="19431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/>
          <p:nvPr/>
        </p:nvSpPr>
        <p:spPr>
          <a:xfrm>
            <a:off x="1455862" y="303498"/>
            <a:ext cx="66371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Sorun Nedir?</a:t>
            </a:r>
            <a:endParaRPr sz="20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3311860" y="1538788"/>
            <a:ext cx="4993631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tr-T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Elektrik iletkenlerini birbirlerine yaklaştıran nedenler rüzgar, tipi şeklinde hava yağışı, sağanak yağmur gibi hava olayları olabilir.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tr-T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Hava olayları haricinde elektrik hatlarına konan göçmen kuşların hareketleri de elektrik iletkenlerinin birbirlerine aşırı yakınlaşmasına neden olur.</a:t>
            </a:r>
            <a:endParaRPr/>
          </a:p>
          <a:p>
            <a:pPr indent="-1841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tr-T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 diğer sebepte direkler arası mesafenin standartların üzerinde olmasıdır.</a:t>
            </a:r>
            <a:endParaRPr sz="1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45" name="Google Shape;14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22429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6" name="Google Shape;146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59632" y="1538788"/>
            <a:ext cx="1914819" cy="2520295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152" name="Google Shape;1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153" name="Google Shape;15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154" name="Google Shape;15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155" name="Google Shape;15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156" name="Google Shape;156;p4"/>
          <p:cNvPicPr preferRelativeResize="0"/>
          <p:nvPr/>
        </p:nvPicPr>
        <p:blipFill rotWithShape="1">
          <a:blip r:embed="rId7">
            <a:alphaModFix/>
          </a:blip>
          <a:srcRect b="0" l="78838" r="0" t="0"/>
          <a:stretch/>
        </p:blipFill>
        <p:spPr>
          <a:xfrm>
            <a:off x="0" y="1"/>
            <a:ext cx="19431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4"/>
          <p:cNvSpPr/>
          <p:nvPr/>
        </p:nvSpPr>
        <p:spPr>
          <a:xfrm>
            <a:off x="1455862" y="303498"/>
            <a:ext cx="66371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İZOÇEM Nedir?</a:t>
            </a:r>
            <a:endParaRPr sz="20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3671900" y="1662783"/>
            <a:ext cx="4536504" cy="2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İzolasyon çemberi havai hatlarda iletkenlerin birbirleri ile olan yaklaşımlarını güvenli mesafede tutmak için geliştirilmiştir.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İZOÇEM direkler arası hat üzerindeki sadece bir iletkene takılmaktadır. Ve teller arasındaki mesafeyi 700 mm genişliği ile sınırlandırmaktadır.</a:t>
            </a:r>
            <a:endParaRPr sz="1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73905" y="1132497"/>
            <a:ext cx="2284702" cy="3301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22429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166" name="Google Shape;16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167" name="Google Shape;16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168" name="Google Shape;16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169" name="Google Shape;16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170" name="Google Shape;170;p5"/>
          <p:cNvPicPr preferRelativeResize="0"/>
          <p:nvPr/>
        </p:nvPicPr>
        <p:blipFill rotWithShape="1">
          <a:blip r:embed="rId7">
            <a:alphaModFix/>
          </a:blip>
          <a:srcRect b="0" l="78838" r="0" t="0"/>
          <a:stretch/>
        </p:blipFill>
        <p:spPr>
          <a:xfrm>
            <a:off x="0" y="1"/>
            <a:ext cx="19431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/>
          <p:nvPr/>
        </p:nvSpPr>
        <p:spPr>
          <a:xfrm>
            <a:off x="1455862" y="303498"/>
            <a:ext cx="66371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İZOÇEM Nedir?</a:t>
            </a:r>
            <a:endParaRPr sz="20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1122629" y="3566238"/>
            <a:ext cx="686975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İZOÇEM arazide bulunan elektrik direklerinde direkler arası mesafeler, kol açıklıkları ve kablo gergi hatalarını gidermektedir. Bu sayede elektrik atlama ve kısa devre akımlarını en aza indirmektedir</a:t>
            </a:r>
            <a:endParaRPr sz="16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59732" y="1130215"/>
            <a:ext cx="4395863" cy="224503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22429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180" name="Google Shape;1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181" name="Google Shape;18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182" name="Google Shape;18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183" name="Google Shape;183;p6"/>
          <p:cNvPicPr preferRelativeResize="0"/>
          <p:nvPr/>
        </p:nvPicPr>
        <p:blipFill rotWithShape="1">
          <a:blip r:embed="rId6">
            <a:alphaModFix/>
          </a:blip>
          <a:srcRect b="0" l="79668" r="0" t="0"/>
          <a:stretch/>
        </p:blipFill>
        <p:spPr>
          <a:xfrm>
            <a:off x="0" y="1"/>
            <a:ext cx="18669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184" name="Google Shape;184;p6"/>
          <p:cNvPicPr preferRelativeResize="0"/>
          <p:nvPr/>
        </p:nvPicPr>
        <p:blipFill rotWithShape="1">
          <a:blip r:embed="rId7">
            <a:alphaModFix/>
          </a:blip>
          <a:srcRect b="0" l="80498" r="0" t="0"/>
          <a:stretch/>
        </p:blipFill>
        <p:spPr>
          <a:xfrm>
            <a:off x="0" y="1"/>
            <a:ext cx="17907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/>
          <p:nvPr/>
        </p:nvSpPr>
        <p:spPr>
          <a:xfrm>
            <a:off x="1295636" y="303498"/>
            <a:ext cx="678885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Özellikler / Tasarım</a:t>
            </a:r>
            <a:endParaRPr sz="1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03648" y="1160993"/>
            <a:ext cx="3924436" cy="350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54278" y="1563638"/>
            <a:ext cx="2318490" cy="234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02449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194" name="Google Shape;1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195" name="Google Shape;19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196" name="Google Shape;19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197" name="Google Shape;197;p7"/>
          <p:cNvPicPr preferRelativeResize="0"/>
          <p:nvPr/>
        </p:nvPicPr>
        <p:blipFill rotWithShape="1">
          <a:blip r:embed="rId6">
            <a:alphaModFix/>
          </a:blip>
          <a:srcRect b="0" l="79668" r="0" t="0"/>
          <a:stretch/>
        </p:blipFill>
        <p:spPr>
          <a:xfrm>
            <a:off x="0" y="1"/>
            <a:ext cx="18669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198" name="Google Shape;198;p7"/>
          <p:cNvPicPr preferRelativeResize="0"/>
          <p:nvPr/>
        </p:nvPicPr>
        <p:blipFill rotWithShape="1">
          <a:blip r:embed="rId7">
            <a:alphaModFix/>
          </a:blip>
          <a:srcRect b="0" l="80498" r="0" t="0"/>
          <a:stretch/>
        </p:blipFill>
        <p:spPr>
          <a:xfrm>
            <a:off x="0" y="1"/>
            <a:ext cx="17907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/>
          <p:nvPr/>
        </p:nvSpPr>
        <p:spPr>
          <a:xfrm>
            <a:off x="1295636" y="303498"/>
            <a:ext cx="678885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Özellikler / Tasarım</a:t>
            </a:r>
            <a:endParaRPr sz="1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02449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1" name="Google Shape;201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98937" y="1092741"/>
            <a:ext cx="6876764" cy="3594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207" name="Google Shape;20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208" name="Google Shape;20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209" name="Google Shape;20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210" name="Google Shape;210;p8"/>
          <p:cNvPicPr preferRelativeResize="0"/>
          <p:nvPr/>
        </p:nvPicPr>
        <p:blipFill rotWithShape="1">
          <a:blip r:embed="rId6">
            <a:alphaModFix/>
          </a:blip>
          <a:srcRect b="0" l="79668" r="0" t="0"/>
          <a:stretch/>
        </p:blipFill>
        <p:spPr>
          <a:xfrm>
            <a:off x="0" y="1"/>
            <a:ext cx="18669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211" name="Google Shape;211;p8"/>
          <p:cNvPicPr preferRelativeResize="0"/>
          <p:nvPr/>
        </p:nvPicPr>
        <p:blipFill rotWithShape="1">
          <a:blip r:embed="rId7">
            <a:alphaModFix/>
          </a:blip>
          <a:srcRect b="0" l="80498" r="0" t="0"/>
          <a:stretch/>
        </p:blipFill>
        <p:spPr>
          <a:xfrm>
            <a:off x="0" y="1"/>
            <a:ext cx="17907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8"/>
          <p:cNvSpPr/>
          <p:nvPr/>
        </p:nvSpPr>
        <p:spPr>
          <a:xfrm>
            <a:off x="1295636" y="303498"/>
            <a:ext cx="678885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Özellikler / Tasarım</a:t>
            </a:r>
            <a:endParaRPr sz="1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13" name="Google Shape;213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02449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14" name="Google Shape;214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44389" y="1081215"/>
            <a:ext cx="6640106" cy="3561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-6" id="220" name="Google Shape;2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5" id="221" name="Google Shape;22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4" id="222" name="Google Shape;22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"/>
            <a:ext cx="91821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2" id="223" name="Google Shape;223;p9"/>
          <p:cNvPicPr preferRelativeResize="0"/>
          <p:nvPr/>
        </p:nvPicPr>
        <p:blipFill rotWithShape="1">
          <a:blip r:embed="rId6">
            <a:alphaModFix/>
          </a:blip>
          <a:srcRect b="0" l="79668" r="0" t="0"/>
          <a:stretch/>
        </p:blipFill>
        <p:spPr>
          <a:xfrm>
            <a:off x="0" y="1"/>
            <a:ext cx="1866900" cy="5164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1" id="224" name="Google Shape;224;p9"/>
          <p:cNvPicPr preferRelativeResize="0"/>
          <p:nvPr/>
        </p:nvPicPr>
        <p:blipFill rotWithShape="1">
          <a:blip r:embed="rId7">
            <a:alphaModFix/>
          </a:blip>
          <a:srcRect b="0" l="80498" r="0" t="0"/>
          <a:stretch/>
        </p:blipFill>
        <p:spPr>
          <a:xfrm>
            <a:off x="0" y="1"/>
            <a:ext cx="1790700" cy="516493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9"/>
          <p:cNvSpPr/>
          <p:nvPr/>
        </p:nvSpPr>
        <p:spPr>
          <a:xfrm>
            <a:off x="1295636" y="303498"/>
            <a:ext cx="678885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000">
                <a:solidFill>
                  <a:srgbClr val="F2FDF7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Özellikler / Dayanım</a:t>
            </a:r>
            <a:endParaRPr sz="1800">
              <a:solidFill>
                <a:srgbClr val="F2FDF7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26" name="Google Shape;226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83668" y="1057375"/>
            <a:ext cx="6385607" cy="364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02449" y="177176"/>
            <a:ext cx="1385975" cy="73839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Presentation Magazine</dc:creator>
</cp:coreProperties>
</file>